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2" r:id="rId9"/>
    <p:sldId id="267" r:id="rId10"/>
    <p:sldId id="264" r:id="rId11"/>
    <p:sldId id="265" r:id="rId12"/>
    <p:sldId id="269" r:id="rId13"/>
    <p:sldId id="266" r:id="rId14"/>
    <p:sldId id="270" r:id="rId15"/>
    <p:sldId id="275" r:id="rId16"/>
    <p:sldId id="271" r:id="rId17"/>
    <p:sldId id="272" r:id="rId18"/>
    <p:sldId id="273" r:id="rId19"/>
    <p:sldId id="274" r:id="rId20"/>
    <p:sldId id="282" r:id="rId21"/>
    <p:sldId id="277" r:id="rId22"/>
    <p:sldId id="278" r:id="rId23"/>
    <p:sldId id="290" r:id="rId24"/>
    <p:sldId id="283" r:id="rId25"/>
    <p:sldId id="281" r:id="rId26"/>
    <p:sldId id="280" r:id="rId27"/>
    <p:sldId id="284" r:id="rId28"/>
    <p:sldId id="286" r:id="rId29"/>
    <p:sldId id="285" r:id="rId30"/>
    <p:sldId id="279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lun Zhang" initials="YZ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5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52F7F-A6E5-8749-91C0-3D7BDB8201A2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2D88D-91A2-8645-A59F-3E80A7D0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2D88D-91A2-8645-A59F-3E80A7D0A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2D88D-91A2-8645-A59F-3E80A7D0A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1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8396" y="1174197"/>
            <a:ext cx="8361229" cy="2433527"/>
          </a:xfrm>
        </p:spPr>
        <p:txBody>
          <a:bodyPr/>
          <a:lstStyle/>
          <a:p>
            <a:pPr algn="l"/>
            <a:r>
              <a:rPr lang="en-US" altLang="zh-CN" sz="4400" b="1" dirty="0" smtClean="0">
                <a:latin typeface="Garamond" charset="0"/>
                <a:ea typeface="Garamond" charset="0"/>
                <a:cs typeface="Garamond" charset="0"/>
              </a:rPr>
              <a:t>Stat</a:t>
            </a:r>
            <a:r>
              <a:rPr lang="zh-CN" altLang="en-US" sz="44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4400" b="1" dirty="0" smtClean="0">
                <a:latin typeface="Garamond" charset="0"/>
                <a:ea typeface="Garamond" charset="0"/>
                <a:cs typeface="Garamond" charset="0"/>
              </a:rPr>
              <a:t>441</a:t>
            </a:r>
            <a:r>
              <a:rPr lang="zh-CN" altLang="en-US" sz="44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4400" b="1" cap="none" dirty="0" smtClean="0">
                <a:latin typeface="Garamond" charset="0"/>
                <a:ea typeface="Garamond" charset="0"/>
                <a:cs typeface="Garamond" charset="0"/>
              </a:rPr>
              <a:t>Presentation</a:t>
            </a:r>
            <a:r>
              <a:rPr lang="zh-CN" altLang="en-US" sz="4400" cap="none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4400" cap="none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zh-CN" altLang="en-US" sz="4400" cap="none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4400" cap="none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altLang="zh-CN" sz="2400" cap="none" dirty="0" smtClean="0">
                <a:latin typeface="Garamond" charset="0"/>
                <a:ea typeface="Garamond" charset="0"/>
                <a:cs typeface="Garamond" charset="0"/>
              </a:rPr>
              <a:t>Past</a:t>
            </a:r>
            <a:r>
              <a:rPr lang="zh-CN" altLang="en-US" sz="2400" cap="none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cap="none" dirty="0" smtClean="0">
                <a:latin typeface="Garamond" charset="0"/>
                <a:ea typeface="Garamond" charset="0"/>
                <a:cs typeface="Garamond" charset="0"/>
              </a:rPr>
              <a:t>Kaggle</a:t>
            </a:r>
            <a:r>
              <a:rPr lang="zh-CN" altLang="en-US" sz="2400" cap="none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cap="none" dirty="0" smtClean="0">
                <a:latin typeface="Garamond" charset="0"/>
                <a:ea typeface="Garamond" charset="0"/>
                <a:cs typeface="Garamond" charset="0"/>
              </a:rPr>
              <a:t>Competition</a:t>
            </a:r>
            <a:r>
              <a:rPr lang="zh-CN" altLang="en-US" sz="4400" cap="none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4400" cap="none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altLang="zh-CN" sz="4400" b="1" cap="none" dirty="0" smtClean="0">
                <a:latin typeface="Garamond" charset="0"/>
                <a:ea typeface="Garamond" charset="0"/>
                <a:cs typeface="Garamond" charset="0"/>
              </a:rPr>
              <a:t>Forest</a:t>
            </a:r>
            <a:r>
              <a:rPr lang="zh-CN" altLang="en-US" sz="4400" b="1" cap="none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4400" b="1" cap="none" dirty="0" smtClean="0">
                <a:latin typeface="Garamond" charset="0"/>
                <a:ea typeface="Garamond" charset="0"/>
                <a:cs typeface="Garamond" charset="0"/>
              </a:rPr>
              <a:t>Cover</a:t>
            </a:r>
            <a:r>
              <a:rPr lang="zh-CN" altLang="en-US" sz="4400" b="1" cap="none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4400" b="1" cap="none" dirty="0" smtClean="0">
                <a:latin typeface="Garamond" charset="0"/>
                <a:ea typeface="Garamond" charset="0"/>
                <a:cs typeface="Garamond" charset="0"/>
              </a:rPr>
              <a:t>Type</a:t>
            </a:r>
            <a:r>
              <a:rPr lang="zh-CN" altLang="en-US" sz="4400" b="1" cap="none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4400" b="1" cap="none" dirty="0" smtClean="0">
                <a:latin typeface="Garamond" charset="0"/>
                <a:ea typeface="Garamond" charset="0"/>
                <a:cs typeface="Garamond" charset="0"/>
              </a:rPr>
              <a:t>Prediction</a:t>
            </a:r>
            <a:endParaRPr lang="en-US" sz="440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2844" y="3987695"/>
            <a:ext cx="3368234" cy="1278201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Group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18</a:t>
            </a:r>
          </a:p>
          <a:p>
            <a:pPr algn="r"/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Yilun (Tom) Zhang</a:t>
            </a:r>
          </a:p>
          <a:p>
            <a:pPr algn="r"/>
            <a:r>
              <a:rPr lang="en-US" altLang="zh-CN" dirty="0" err="1" smtClean="0">
                <a:latin typeface="Garamond" charset="0"/>
                <a:ea typeface="Garamond" charset="0"/>
                <a:cs typeface="Garamond" charset="0"/>
              </a:rPr>
              <a:t>Yanbing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 (Miranda) </a:t>
            </a:r>
            <a:r>
              <a:rPr lang="en-US" altLang="zh-CN" dirty="0" err="1" smtClean="0">
                <a:latin typeface="Garamond" charset="0"/>
                <a:ea typeface="Garamond" charset="0"/>
                <a:cs typeface="Garamond" charset="0"/>
              </a:rPr>
              <a:t>Jin</a:t>
            </a:r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11" y="5265896"/>
            <a:ext cx="5818909" cy="12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Exploratory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66974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Labels (Cover Type)</a:t>
            </a: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Balanced classes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790459"/>
              </p:ext>
            </p:extLst>
          </p:nvPr>
        </p:nvGraphicFramePr>
        <p:xfrm>
          <a:off x="3127704" y="2275193"/>
          <a:ext cx="5333124" cy="3095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62"/>
                <a:gridCol w="2666562"/>
              </a:tblGrid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  <a:tr h="3869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0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PCA – 2D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3" y="1639614"/>
            <a:ext cx="5726671" cy="4072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9" y="1639613"/>
            <a:ext cx="5616411" cy="40727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587" y="5812220"/>
            <a:ext cx="24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Transformation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616601" y="5812220"/>
            <a:ext cx="21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/>
              <a:t>Transformation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962" y="6246081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94.76%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23080" y="6246081"/>
            <a:ext cx="93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45.76%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PCA – 3D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6587" y="5812220"/>
            <a:ext cx="24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Transformation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616601" y="5812220"/>
            <a:ext cx="21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/>
              <a:t>Transformation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8689" y="6281399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mtClean="0"/>
              <a:t>98.35%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14777" y="6281399"/>
            <a:ext cx="92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smtClean="0"/>
              <a:t>61.27%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37" y="1639614"/>
            <a:ext cx="5674731" cy="3578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41" y="1639614"/>
            <a:ext cx="5674731" cy="35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LDA – 2D &amp; 3D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74" y="1805650"/>
            <a:ext cx="5538710" cy="4016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4" y="1805650"/>
            <a:ext cx="5916278" cy="3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Supervised Learning Methods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669746"/>
          </a:xfrm>
        </p:spPr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Multiclass Logistic Regression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Tree Methods </a:t>
            </a:r>
          </a:p>
          <a:p>
            <a:pPr lvl="1">
              <a:buFont typeface="Wingdings" charset="2"/>
              <a:buChar char="§"/>
            </a:pPr>
            <a:r>
              <a:rPr lang="en-US" i="0" dirty="0">
                <a:latin typeface="Garamond" charset="0"/>
                <a:ea typeface="Garamond" charset="0"/>
                <a:cs typeface="Garamond" charset="0"/>
              </a:rPr>
              <a:t>Decision Tree</a:t>
            </a:r>
          </a:p>
          <a:p>
            <a:pPr lvl="1">
              <a:buFont typeface="Wingdings" charset="2"/>
              <a:buChar char="§"/>
            </a:pPr>
            <a:r>
              <a:rPr lang="en-US" i="0" dirty="0">
                <a:latin typeface="Garamond" charset="0"/>
                <a:ea typeface="Garamond" charset="0"/>
                <a:cs typeface="Garamond" charset="0"/>
              </a:rPr>
              <a:t>Random Forest</a:t>
            </a:r>
          </a:p>
          <a:p>
            <a:pPr lvl="1">
              <a:buFont typeface="Wingdings" charset="2"/>
              <a:buChar char="§"/>
            </a:pPr>
            <a:r>
              <a:rPr lang="en-US" i="0" dirty="0">
                <a:latin typeface="Garamond" charset="0"/>
                <a:ea typeface="Garamond" charset="0"/>
                <a:cs typeface="Garamond" charset="0"/>
              </a:rPr>
              <a:t>Extremely Randomized Trees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Gradient Boosting (Trees)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SVM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Gaussian Naïve Bayes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Adaptive Boosting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1218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Pros and Cons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5680"/>
              </p:ext>
            </p:extLst>
          </p:nvPr>
        </p:nvGraphicFramePr>
        <p:xfrm>
          <a:off x="1371600" y="1518453"/>
          <a:ext cx="10357658" cy="47375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9458"/>
                <a:gridCol w="3773347"/>
                <a:gridCol w="3684853"/>
              </a:tblGrid>
              <a:tr h="490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r>
                        <a:rPr lang="en-US" sz="1400" baseline="0" dirty="0" smtClean="0"/>
                        <a:t> Name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Pros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Cons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792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Logistic Regression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Fast,</a:t>
                      </a:r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 less prone to over-fitting</a:t>
                      </a:r>
                    </a:p>
                    <a:p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Easy interpretation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When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data is not linearly separable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08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Decision Tree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Fast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Might overfit the training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data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792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Random Forest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Extremely Randomized</a:t>
                      </a:r>
                      <a:r>
                        <a:rPr lang="en-US" sz="1400" baseline="0" dirty="0" smtClean="0"/>
                        <a:t> Trees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Robust to over-fitting, fast, takes categorical values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Interpretation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08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Gradient Boosting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Might overfit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Interpretation,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much slower than RF</a:t>
                      </a:r>
                      <a:endParaRPr lang="en-US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792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Can model complex non-linear</a:t>
                      </a:r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 relationship</a:t>
                      </a:r>
                    </a:p>
                    <a:p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Robust to noise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Time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, memory, tuning, interpretation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08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Gaussian Naïve Bayes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Less model complexity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Requires less</a:t>
                      </a:r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 data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Assumes class conditional independence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08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Adaptive Boosting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Iteratively update</a:t>
                      </a:r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 weights on weak classifiers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Sensitive to noise data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908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Neural Network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Works good on data with non-linear</a:t>
                      </a:r>
                      <a:r>
                        <a:rPr lang="en-US" sz="1400" baseline="0" dirty="0" smtClean="0">
                          <a:solidFill>
                            <a:srgbClr val="00B050"/>
                          </a:solidFill>
                        </a:rPr>
                        <a:t> relationship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Prone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to over-fitting, t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ime, interpretation</a:t>
                      </a:r>
                    </a:p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Complexity,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training data size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1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Analysis Flow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9364" y="2923167"/>
            <a:ext cx="2039007" cy="51615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Unprocessed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59365" y="4037455"/>
            <a:ext cx="2039007" cy="52408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Processed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1600" y="3543469"/>
            <a:ext cx="1129863" cy="4939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36883" y="3548724"/>
            <a:ext cx="1129863" cy="4939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EDA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8" idx="3"/>
            <a:endCxn id="12" idx="1"/>
          </p:cNvCxnSpPr>
          <p:nvPr/>
        </p:nvCxnSpPr>
        <p:spPr>
          <a:xfrm>
            <a:off x="2501463" y="3790462"/>
            <a:ext cx="935420" cy="5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2" idx="3"/>
            <a:endCxn id="6" idx="1"/>
          </p:cNvCxnSpPr>
          <p:nvPr/>
        </p:nvCxnSpPr>
        <p:spPr>
          <a:xfrm flipV="1">
            <a:off x="4566746" y="3181244"/>
            <a:ext cx="1392618" cy="614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>
            <a:stCxn id="12" idx="3"/>
            <a:endCxn id="7" idx="1"/>
          </p:cNvCxnSpPr>
          <p:nvPr/>
        </p:nvCxnSpPr>
        <p:spPr>
          <a:xfrm>
            <a:off x="4566746" y="3795717"/>
            <a:ext cx="1392619" cy="503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5" name="Rectangle 24"/>
          <p:cNvSpPr/>
          <p:nvPr/>
        </p:nvSpPr>
        <p:spPr>
          <a:xfrm>
            <a:off x="9390989" y="3543469"/>
            <a:ext cx="1728956" cy="4939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Models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6" idx="3"/>
            <a:endCxn id="25" idx="1"/>
          </p:cNvCxnSpPr>
          <p:nvPr/>
        </p:nvCxnSpPr>
        <p:spPr>
          <a:xfrm>
            <a:off x="7998371" y="3181244"/>
            <a:ext cx="1392618" cy="609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8" name="Straight Arrow Connector 27"/>
          <p:cNvCxnSpPr>
            <a:stCxn id="7" idx="3"/>
            <a:endCxn id="25" idx="1"/>
          </p:cNvCxnSpPr>
          <p:nvPr/>
        </p:nvCxnSpPr>
        <p:spPr>
          <a:xfrm flipV="1">
            <a:off x="7998372" y="3790462"/>
            <a:ext cx="1392617" cy="509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5" name="Rectangle 34"/>
          <p:cNvSpPr/>
          <p:nvPr/>
        </p:nvSpPr>
        <p:spPr>
          <a:xfrm>
            <a:off x="9467189" y="5656049"/>
            <a:ext cx="1576555" cy="4939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Grid Search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25" idx="2"/>
            <a:endCxn id="35" idx="0"/>
          </p:cNvCxnSpPr>
          <p:nvPr/>
        </p:nvCxnSpPr>
        <p:spPr>
          <a:xfrm>
            <a:off x="10255467" y="4037455"/>
            <a:ext cx="0" cy="1618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35" idx="3"/>
            <a:endCxn id="25" idx="3"/>
          </p:cNvCxnSpPr>
          <p:nvPr/>
        </p:nvCxnSpPr>
        <p:spPr>
          <a:xfrm flipV="1">
            <a:off x="11043744" y="3790462"/>
            <a:ext cx="76201" cy="2112580"/>
          </a:xfrm>
          <a:prstGeom prst="bentConnector3">
            <a:avLst>
              <a:gd name="adj1" fmla="val 662062"/>
            </a:avLst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42" name="Rectangle 41"/>
          <p:cNvSpPr/>
          <p:nvPr/>
        </p:nvSpPr>
        <p:spPr>
          <a:xfrm>
            <a:off x="6275979" y="5656049"/>
            <a:ext cx="1576555" cy="4939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Best Model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35" idx="1"/>
            <a:endCxn id="42" idx="3"/>
          </p:cNvCxnSpPr>
          <p:nvPr/>
        </p:nvCxnSpPr>
        <p:spPr>
          <a:xfrm flipH="1">
            <a:off x="7852534" y="5903042"/>
            <a:ext cx="16146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9467189" y="6150035"/>
            <a:ext cx="212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Find the best parameters for random forest and gradient boosting</a:t>
            </a:r>
            <a:endParaRPr lang="en-US" sz="1200" dirty="0"/>
          </a:p>
        </p:txBody>
      </p:sp>
      <p:sp>
        <p:nvSpPr>
          <p:cNvPr id="3" name="Oval 2"/>
          <p:cNvSpPr/>
          <p:nvPr/>
        </p:nvSpPr>
        <p:spPr>
          <a:xfrm>
            <a:off x="7998371" y="1639614"/>
            <a:ext cx="1997923" cy="7745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Feature Creation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25" idx="0"/>
          </p:cNvCxnSpPr>
          <p:nvPr/>
        </p:nvCxnSpPr>
        <p:spPr>
          <a:xfrm>
            <a:off x="8997332" y="2390914"/>
            <a:ext cx="1258135" cy="1152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3" name="TextBox 22"/>
          <p:cNvSpPr txBox="1"/>
          <p:nvPr/>
        </p:nvSpPr>
        <p:spPr>
          <a:xfrm>
            <a:off x="5959364" y="4585549"/>
            <a:ext cx="2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Centralize and normalize data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623698" y="2701801"/>
            <a:ext cx="2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Feature Selection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45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Model Error Rate with Default Parameters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26530"/>
              </p:ext>
            </p:extLst>
          </p:nvPr>
        </p:nvGraphicFramePr>
        <p:xfrm>
          <a:off x="1371600" y="1562792"/>
          <a:ext cx="9742517" cy="44057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5261"/>
                <a:gridCol w="3429750"/>
                <a:gridCol w="3247506"/>
              </a:tblGrid>
              <a:tr h="4405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On</a:t>
                      </a:r>
                      <a:r>
                        <a:rPr lang="en-US" sz="1400" b="1" baseline="0" dirty="0" smtClean="0"/>
                        <a:t> Raw Data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On</a:t>
                      </a:r>
                      <a:r>
                        <a:rPr lang="en-US" sz="1400" b="1" baseline="0" dirty="0" smtClean="0"/>
                        <a:t> Transformed Data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Logistic Regression (LR)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0.3227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0.3122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Decision Tree (DT)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0.1991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0.1984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Random Forest (RF)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0.1614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Extremely Randomized</a:t>
                      </a:r>
                      <a:r>
                        <a:rPr lang="en-US" sz="1400" baseline="0" dirty="0" smtClean="0"/>
                        <a:t> Trees (ERT)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0.1521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Gradient Boosting (GB)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0.1948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0.5390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0.3168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Gaussian Naïve Bayes (GNB)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0.5324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0.5304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Adaptive Boosting (AB)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0.5728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0.5727</a:t>
                      </a:r>
                      <a:endParaRPr lang="en-US" dirty="0"/>
                    </a:p>
                  </a:txBody>
                  <a:tcPr anchor="ctr"/>
                </a:tc>
              </a:tr>
              <a:tr h="4405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Neural Network (NN)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0.4008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0.3214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5-Point Star 5"/>
          <p:cNvSpPr/>
          <p:nvPr/>
        </p:nvSpPr>
        <p:spPr>
          <a:xfrm>
            <a:off x="6708371" y="3397335"/>
            <a:ext cx="359675" cy="324037"/>
          </a:xfrm>
          <a:prstGeom prst="star5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6708371" y="3820281"/>
            <a:ext cx="359675" cy="324037"/>
          </a:xfrm>
          <a:prstGeom prst="star5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5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Grid Search - Parameters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669746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Extremely Randomized </a:t>
            </a:r>
            <a:r>
              <a:rPr lang="en-US" b="1" dirty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T</a:t>
            </a:r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rees</a:t>
            </a: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buNone/>
            </a:pPr>
            <a:endParaRPr lang="en-US" sz="2800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Gradient Boosting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3328"/>
              </p:ext>
            </p:extLst>
          </p:nvPr>
        </p:nvGraphicFramePr>
        <p:xfrm>
          <a:off x="1862051" y="2069869"/>
          <a:ext cx="9659389" cy="225773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827222"/>
                <a:gridCol w="3832167"/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Values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34580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Number</a:t>
                      </a:r>
                      <a:r>
                        <a:rPr lang="en-US" sz="1400" b="1" baseline="0" dirty="0" smtClean="0"/>
                        <a:t> of estimators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[10,50,100,500,1000,2000,2500]</a:t>
                      </a:r>
                      <a:endParaRPr lang="en-US" dirty="0"/>
                    </a:p>
                  </a:txBody>
                  <a:tcPr anchor="ctr"/>
                </a:tc>
              </a:tr>
              <a:tr h="34580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Minimum</a:t>
                      </a:r>
                      <a:r>
                        <a:rPr lang="en-US" sz="1400" b="1" baseline="0" dirty="0" smtClean="0"/>
                        <a:t> sample split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[2,3,4,5,10,20,30,40,50]</a:t>
                      </a:r>
                      <a:endParaRPr lang="en-US" dirty="0"/>
                    </a:p>
                  </a:txBody>
                  <a:tcPr anchor="ctr"/>
                </a:tc>
              </a:tr>
              <a:tr h="34580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Split</a:t>
                      </a:r>
                      <a:r>
                        <a:rPr lang="en-US" sz="1400" b="1" baseline="0" dirty="0" smtClean="0"/>
                        <a:t> quality measure criterion</a:t>
                      </a:r>
                      <a:endParaRPr lang="en-US" sz="1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["</a:t>
                      </a:r>
                      <a:r>
                        <a:rPr lang="en-US" dirty="0" err="1" smtClean="0"/>
                        <a:t>gini”,"entropy</a:t>
                      </a:r>
                      <a:r>
                        <a:rPr lang="en-US" dirty="0" smtClean="0"/>
                        <a:t>"]</a:t>
                      </a:r>
                      <a:endParaRPr lang="en-US" dirty="0"/>
                    </a:p>
                  </a:txBody>
                  <a:tcPr anchor="ctr"/>
                </a:tc>
              </a:tr>
              <a:tr h="3458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Bootstrap</a:t>
                      </a:r>
                      <a:r>
                        <a:rPr lang="en-US" sz="1400" b="1" baseline="0" dirty="0" smtClean="0"/>
                        <a:t> sampling</a:t>
                      </a:r>
                      <a:endParaRPr lang="en-US" sz="1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[False, True]</a:t>
                      </a:r>
                      <a:endParaRPr lang="en-US" dirty="0"/>
                    </a:p>
                  </a:txBody>
                  <a:tcPr anchor="ctr"/>
                </a:tc>
              </a:tr>
              <a:tr h="48989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Warm</a:t>
                      </a:r>
                      <a:r>
                        <a:rPr lang="en-US" sz="1400" b="1" baseline="0" dirty="0" smtClean="0"/>
                        <a:t> start </a:t>
                      </a:r>
                      <a:r>
                        <a:rPr lang="en-US" sz="1400" baseline="0" dirty="0" smtClean="0"/>
                        <a:t>(add more estimators to previous trees or generate a new one)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[False, True]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91876"/>
              </p:ext>
            </p:extLst>
          </p:nvPr>
        </p:nvGraphicFramePr>
        <p:xfrm>
          <a:off x="1862051" y="4757860"/>
          <a:ext cx="9659389" cy="16512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20640"/>
                <a:gridCol w="4538749"/>
              </a:tblGrid>
              <a:tr h="3589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Values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3076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Number of estimators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[10,50,100,200,500,1000]</a:t>
                      </a:r>
                      <a:endParaRPr lang="en-US" dirty="0"/>
                    </a:p>
                  </a:txBody>
                  <a:tcPr anchor="ctr"/>
                </a:tc>
              </a:tr>
              <a:tr h="43076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Minimum sample split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[2,3,4,5,10,20,30,40,50]</a:t>
                      </a:r>
                      <a:endParaRPr lang="en-US" dirty="0"/>
                    </a:p>
                  </a:txBody>
                  <a:tcPr anchor="ctr"/>
                </a:tc>
              </a:tr>
              <a:tr h="43076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[0.1,0.2,0.3,0.4,0.5,0.6,0.7,0.8,0.9,1]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21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Grid Search – ERT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95" y="1371564"/>
            <a:ext cx="4820805" cy="2972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1371563"/>
            <a:ext cx="4800600" cy="297269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44096"/>
              </p:ext>
            </p:extLst>
          </p:nvPr>
        </p:nvGraphicFramePr>
        <p:xfrm>
          <a:off x="997527" y="4530156"/>
          <a:ext cx="3399904" cy="8395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9702"/>
                <a:gridCol w="1196901"/>
                <a:gridCol w="1133301"/>
              </a:tblGrid>
              <a:tr h="411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False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True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2838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Bootstrap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0.1726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299"/>
              </p:ext>
            </p:extLst>
          </p:nvPr>
        </p:nvGraphicFramePr>
        <p:xfrm>
          <a:off x="4565188" y="4529596"/>
          <a:ext cx="3370812" cy="8567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0549"/>
                <a:gridCol w="1186659"/>
                <a:gridCol w="1123604"/>
              </a:tblGrid>
              <a:tr h="4328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gini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entropy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2392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Criterion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0.1448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23177"/>
              </p:ext>
            </p:extLst>
          </p:nvPr>
        </p:nvGraphicFramePr>
        <p:xfrm>
          <a:off x="8103757" y="4513811"/>
          <a:ext cx="3848792" cy="8725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934"/>
                <a:gridCol w="1354927"/>
                <a:gridCol w="1282931"/>
              </a:tblGrid>
              <a:tr h="4550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False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True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1747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Warm Start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/>
                        <a:t>0.1501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/>
                        <a:t>0.1501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94892"/>
              </p:ext>
            </p:extLst>
          </p:nvPr>
        </p:nvGraphicFramePr>
        <p:xfrm>
          <a:off x="2653836" y="5630207"/>
          <a:ext cx="7036727" cy="10267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8368"/>
                <a:gridCol w="1486324"/>
                <a:gridCol w="1407345"/>
                <a:gridCol w="1407345"/>
                <a:gridCol w="1407345"/>
              </a:tblGrid>
              <a:tr h="4116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of Estimator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 Sample Split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Bootstrap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Criterion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Error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0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gini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0.1309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Down Arrow 9"/>
          <p:cNvSpPr/>
          <p:nvPr/>
        </p:nvSpPr>
        <p:spPr>
          <a:xfrm>
            <a:off x="9825644" y="5744095"/>
            <a:ext cx="307571" cy="831272"/>
          </a:xfrm>
          <a:prstGeom prst="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131033" y="5975065"/>
            <a:ext cx="903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0.0159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7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Outline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03120"/>
            <a:ext cx="9601200" cy="3764280"/>
          </a:xfrm>
        </p:spPr>
        <p:txBody>
          <a:bodyPr/>
          <a:lstStyle/>
          <a:p>
            <a:r>
              <a:rPr lang="en-US" altLang="zh-CN" dirty="0" smtClean="0">
                <a:ea typeface="Garamond" charset="0"/>
                <a:cs typeface="Garamond" charset="0"/>
              </a:rPr>
              <a:t>Data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and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Problem</a:t>
            </a:r>
            <a:endParaRPr lang="zh-CN" altLang="en-US" dirty="0" smtClean="0">
              <a:ea typeface="Garamond" charset="0"/>
              <a:cs typeface="Garamond" charset="0"/>
            </a:endParaRPr>
          </a:p>
          <a:p>
            <a:r>
              <a:rPr lang="en-US" altLang="zh-CN" dirty="0" smtClean="0">
                <a:ea typeface="Garamond" charset="0"/>
                <a:cs typeface="Garamond" charset="0"/>
              </a:rPr>
              <a:t>Exploratory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Data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Analysis</a:t>
            </a:r>
            <a:endParaRPr lang="zh-CN" altLang="en-US" dirty="0" smtClean="0">
              <a:ea typeface="Garamond" charset="0"/>
              <a:cs typeface="Garamond" charset="0"/>
            </a:endParaRPr>
          </a:p>
          <a:p>
            <a:r>
              <a:rPr lang="en-US" altLang="zh-CN" dirty="0" smtClean="0">
                <a:ea typeface="Garamond" charset="0"/>
                <a:cs typeface="Garamond" charset="0"/>
              </a:rPr>
              <a:t>PCA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and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LDA</a:t>
            </a:r>
            <a:endParaRPr lang="zh-CN" altLang="en-US" dirty="0">
              <a:ea typeface="Garamond" charset="0"/>
              <a:cs typeface="Garamond" charset="0"/>
            </a:endParaRPr>
          </a:p>
          <a:p>
            <a:r>
              <a:rPr lang="en-US" altLang="zh-CN" dirty="0" smtClean="0">
                <a:ea typeface="Garamond" charset="0"/>
                <a:cs typeface="Garamond" charset="0"/>
              </a:rPr>
              <a:t>Supervised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Learning</a:t>
            </a:r>
            <a:r>
              <a:rPr lang="zh-CN" altLang="en-US" dirty="0" smtClean="0"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ea typeface="Garamond" charset="0"/>
                <a:cs typeface="Garamond" charset="0"/>
              </a:rPr>
              <a:t>Methods</a:t>
            </a:r>
            <a:endParaRPr lang="zh-CN" altLang="en-US" dirty="0" smtClean="0">
              <a:ea typeface="Garamond" charset="0"/>
              <a:cs typeface="Garamond" charset="0"/>
            </a:endParaRPr>
          </a:p>
          <a:p>
            <a:pPr lvl="1"/>
            <a:r>
              <a:rPr lang="en-US" altLang="zh-CN" sz="1800" i="0" dirty="0" smtClean="0">
                <a:ea typeface="Garamond" charset="0"/>
                <a:cs typeface="Garamond" charset="0"/>
              </a:rPr>
              <a:t>Model</a:t>
            </a:r>
            <a:r>
              <a:rPr lang="zh-CN" altLang="en-US" sz="1800" i="0" dirty="0" smtClean="0">
                <a:ea typeface="Garamond" charset="0"/>
                <a:cs typeface="Garamond" charset="0"/>
              </a:rPr>
              <a:t> </a:t>
            </a:r>
            <a:r>
              <a:rPr lang="en-US" altLang="zh-CN" sz="1800" i="0" dirty="0" smtClean="0">
                <a:ea typeface="Garamond" charset="0"/>
                <a:cs typeface="Garamond" charset="0"/>
              </a:rPr>
              <a:t>Fitting</a:t>
            </a:r>
            <a:endParaRPr lang="zh-CN" altLang="en-US" sz="1800" i="0" dirty="0" smtClean="0">
              <a:ea typeface="Garamond" charset="0"/>
              <a:cs typeface="Garamond" charset="0"/>
            </a:endParaRPr>
          </a:p>
          <a:p>
            <a:pPr lvl="1"/>
            <a:r>
              <a:rPr lang="en-US" altLang="zh-CN" sz="1800" i="0" dirty="0" smtClean="0">
                <a:ea typeface="Garamond" charset="0"/>
                <a:cs typeface="Garamond" charset="0"/>
              </a:rPr>
              <a:t>Parameter</a:t>
            </a:r>
            <a:r>
              <a:rPr lang="zh-CN" altLang="en-US" sz="1800" i="0" dirty="0" smtClean="0">
                <a:ea typeface="Garamond" charset="0"/>
                <a:cs typeface="Garamond" charset="0"/>
              </a:rPr>
              <a:t> </a:t>
            </a:r>
            <a:r>
              <a:rPr lang="en-US" altLang="zh-CN" sz="1800" i="0" dirty="0" smtClean="0">
                <a:ea typeface="Garamond" charset="0"/>
                <a:cs typeface="Garamond" charset="0"/>
              </a:rPr>
              <a:t>Optimization</a:t>
            </a:r>
            <a:endParaRPr lang="zh-CN" altLang="en-US" sz="1800" i="0" dirty="0" smtClean="0">
              <a:ea typeface="Garamond" charset="0"/>
              <a:cs typeface="Garamond" charset="0"/>
            </a:endParaRPr>
          </a:p>
          <a:p>
            <a:pPr lvl="1"/>
            <a:r>
              <a:rPr lang="en-US" altLang="zh-CN" sz="1800" i="0" dirty="0" smtClean="0">
                <a:ea typeface="Garamond" charset="0"/>
                <a:cs typeface="Garamond" charset="0"/>
              </a:rPr>
              <a:t>Feature Creation &amp; </a:t>
            </a:r>
            <a:r>
              <a:rPr lang="en-US" altLang="zh-CN" sz="1800" i="0" smtClean="0">
                <a:ea typeface="Garamond" charset="0"/>
                <a:cs typeface="Garamond" charset="0"/>
              </a:rPr>
              <a:t>Feature Selection</a:t>
            </a:r>
            <a:endParaRPr lang="zh-CN" altLang="en-US" sz="1800" i="0" dirty="0" smtClean="0">
              <a:ea typeface="Garamond" charset="0"/>
              <a:cs typeface="Garamond" charset="0"/>
            </a:endParaRPr>
          </a:p>
          <a:p>
            <a:r>
              <a:rPr lang="en-US" altLang="zh-CN" i="0" dirty="0" smtClean="0">
                <a:ea typeface="Garamond" charset="0"/>
                <a:cs typeface="Garamond" charset="0"/>
              </a:rPr>
              <a:t>Semi-supervised</a:t>
            </a:r>
            <a:r>
              <a:rPr lang="zh-CN" altLang="en-US" i="0" dirty="0" smtClean="0"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ea typeface="Garamond" charset="0"/>
                <a:cs typeface="Garamond" charset="0"/>
              </a:rPr>
              <a:t>Learning</a:t>
            </a:r>
            <a:r>
              <a:rPr lang="zh-CN" altLang="en-US" i="0" dirty="0" smtClean="0"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ea typeface="Garamond" charset="0"/>
                <a:cs typeface="Garamond" charset="0"/>
              </a:rPr>
              <a:t>Method</a:t>
            </a:r>
            <a:endParaRPr lang="zh-CN" altLang="en-US" i="0" dirty="0" smtClean="0"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Grid Search – GB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02995"/>
              </p:ext>
            </p:extLst>
          </p:nvPr>
        </p:nvGraphicFramePr>
        <p:xfrm>
          <a:off x="5515710" y="4773505"/>
          <a:ext cx="4925074" cy="10454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2172"/>
                <a:gridCol w="1300366"/>
                <a:gridCol w="1231268"/>
                <a:gridCol w="1231268"/>
              </a:tblGrid>
              <a:tr h="5275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of Estimator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 Sample Split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Learning Rate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Error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178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0.1402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39254"/>
            <a:ext cx="3820276" cy="2418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30" y="1639254"/>
            <a:ext cx="3858668" cy="2418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4058121"/>
            <a:ext cx="3820277" cy="245747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0537900" y="4887884"/>
            <a:ext cx="307571" cy="831272"/>
          </a:xfrm>
          <a:prstGeom prst="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837295" y="5118854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0.0542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5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Parameter Creation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669746"/>
          </a:xfrm>
        </p:spPr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  <a:latin typeface="Garamond" charset="0"/>
                <a:ea typeface="Garamond" charset="0"/>
                <a:cs typeface="Garamond" charset="0"/>
              </a:rPr>
              <a:t>OPTION 1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2-way interaction between all 10 numerical predictors (excluding </a:t>
            </a:r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Wilderness_AreaX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and </a:t>
            </a:r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Soil_TypeX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)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Elevation^2, Elevation*Aspect, Elevation*Slope,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…, Hillshade_Noon*Hillshade_3pm</a:t>
            </a:r>
          </a:p>
          <a:p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We now have </a:t>
            </a:r>
            <a:r>
              <a:rPr lang="is-I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109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 predictors</a:t>
            </a:r>
          </a:p>
          <a:p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is-IS" b="1" dirty="0" smtClean="0">
                <a:solidFill>
                  <a:schemeClr val="accent4"/>
                </a:solidFill>
                <a:latin typeface="Garamond" charset="0"/>
                <a:ea typeface="Garamond" charset="0"/>
                <a:cs typeface="Garamond" charset="0"/>
              </a:rPr>
              <a:t>OPTION 2</a:t>
            </a:r>
          </a:p>
          <a:p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3-way interaction between all 10 numerical predictors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Elevation^3, Elevation^2*Aspect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Elevation^2*Slope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is-IS" dirty="0">
                <a:latin typeface="Garamond" charset="0"/>
                <a:ea typeface="Garamond" charset="0"/>
                <a:cs typeface="Garamond" charset="0"/>
              </a:rPr>
              <a:t>…,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Hillshade_3pm^3</a:t>
            </a:r>
          </a:p>
          <a:p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We now have </a:t>
            </a:r>
            <a:r>
              <a:rPr lang="is-I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329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 predictors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8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Grid Search – ERT Interaction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669746"/>
          </a:xfrm>
        </p:spPr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2-way Interaction</a:t>
            </a: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3-way Interaction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331179"/>
              </p:ext>
            </p:extLst>
          </p:nvPr>
        </p:nvGraphicFramePr>
        <p:xfrm>
          <a:off x="1847501" y="2080076"/>
          <a:ext cx="7036727" cy="10267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8368"/>
                <a:gridCol w="1486324"/>
                <a:gridCol w="1407345"/>
                <a:gridCol w="1407345"/>
                <a:gridCol w="1407345"/>
              </a:tblGrid>
              <a:tr h="4116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of Estimator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 Sample Split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Bootstrap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Criterion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Error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0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gini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0.1124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Down Arrow 4"/>
          <p:cNvSpPr/>
          <p:nvPr/>
        </p:nvSpPr>
        <p:spPr>
          <a:xfrm>
            <a:off x="9052558" y="2177792"/>
            <a:ext cx="307571" cy="831272"/>
          </a:xfrm>
          <a:prstGeom prst="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357050" y="2408762"/>
            <a:ext cx="905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dirty="0" smtClean="0"/>
              <a:t>0.0185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13095"/>
              </p:ext>
            </p:extLst>
          </p:nvPr>
        </p:nvGraphicFramePr>
        <p:xfrm>
          <a:off x="1847500" y="4294032"/>
          <a:ext cx="7036727" cy="10267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8368"/>
                <a:gridCol w="1486324"/>
                <a:gridCol w="1407345"/>
                <a:gridCol w="1407345"/>
                <a:gridCol w="1407345"/>
              </a:tblGrid>
              <a:tr h="4116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of Estimator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 Sample Split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Bootstrap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Criterion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Error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0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gini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0.1230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9049479" y="4359061"/>
            <a:ext cx="307571" cy="831272"/>
          </a:xfrm>
          <a:prstGeom prst="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55348" y="4590031"/>
            <a:ext cx="90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dirty="0" smtClean="0"/>
              <a:t>0.0079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3-Way Interaction – Feature Importance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46" y="1900327"/>
            <a:ext cx="4940300" cy="33782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379778" y="2501462"/>
            <a:ext cx="4897821" cy="2312276"/>
          </a:xfrm>
        </p:spPr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Select variables with importance </a:t>
            </a:r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&gt; 0.0025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Total of </a:t>
            </a:r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116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features</a:t>
            </a:r>
          </a:p>
          <a:p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Test error: 0.1197 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8975907" y="3589427"/>
            <a:ext cx="307571" cy="831272"/>
          </a:xfrm>
          <a:prstGeom prst="down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275300" y="3820397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dirty="0" smtClean="0"/>
              <a:t>0.0033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5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Semi-Supervised Learning Methods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1971687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Idea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Training set size 15,120; Testing set size 565,892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Borrow data from testing set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Better capture the shape of the underlying data distribution and generalize better to new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50" y="3522405"/>
            <a:ext cx="5949046" cy="2904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46" y="3289738"/>
            <a:ext cx="4303247" cy="32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Distribution of Numerical Variables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76" y="1914465"/>
            <a:ext cx="4996428" cy="3127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06" y="1914465"/>
            <a:ext cx="5586058" cy="3125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92785" y="5039925"/>
            <a:ext cx="1393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b="1" dirty="0" smtClean="0"/>
              <a:t>Testing Data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852114" y="5039925"/>
            <a:ext cx="146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b="1" dirty="0" smtClean="0"/>
              <a:t>Training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078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Semi-Supervised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669746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Steps: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Borrow X% data from testing set randomly (set a random state)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Label </a:t>
            </a:r>
            <a:r>
              <a:rPr lang="en-US" i="0" dirty="0">
                <a:latin typeface="Garamond" charset="0"/>
                <a:ea typeface="Garamond" charset="0"/>
                <a:cs typeface="Garamond" charset="0"/>
              </a:rPr>
              <a:t>Propagation /</a:t>
            </a:r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i="0" dirty="0">
                <a:latin typeface="Garamond" charset="0"/>
                <a:ea typeface="Garamond" charset="0"/>
                <a:cs typeface="Garamond" charset="0"/>
              </a:rPr>
              <a:t>Label </a:t>
            </a:r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Spreading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Use the original training data + predicted labels as training set to train model</a:t>
            </a:r>
          </a:p>
          <a:p>
            <a:pPr lvl="2"/>
            <a:r>
              <a:rPr 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ERT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for now</a:t>
            </a:r>
            <a:endParaRPr lang="en-US" i="0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Predict on testing data</a:t>
            </a:r>
          </a:p>
          <a:p>
            <a:endParaRPr lang="en-US" i="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i="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Also: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Change borrow rate (5%, 10%, 20%, etc.)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Fit other possible models</a:t>
            </a:r>
          </a:p>
          <a:p>
            <a:pPr lvl="1"/>
            <a:r>
              <a:rPr lang="en-US" i="0" dirty="0" smtClean="0">
                <a:latin typeface="Garamond" charset="0"/>
                <a:ea typeface="Garamond" charset="0"/>
                <a:cs typeface="Garamond" charset="0"/>
              </a:rPr>
              <a:t>Use original data vs. data with interaction columns</a:t>
            </a:r>
            <a:endParaRPr lang="en-US" i="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90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Semi-Supervised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Learning Methods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929352"/>
          </a:xfrm>
        </p:spPr>
        <p:txBody>
          <a:bodyPr/>
          <a:lstStyle/>
          <a:p>
            <a:r>
              <a:rPr lang="en-US" i="0" dirty="0" smtClean="0"/>
              <a:t>the </a:t>
            </a:r>
            <a:r>
              <a:rPr lang="en-US" i="0" dirty="0"/>
              <a:t>similarity matrix </a:t>
            </a:r>
            <a:r>
              <a:rPr lang="en-US" i="0" dirty="0" smtClean="0"/>
              <a:t>to clamp the </a:t>
            </a:r>
            <a:r>
              <a:rPr lang="en-US" i="0" dirty="0"/>
              <a:t>label </a:t>
            </a:r>
            <a:r>
              <a:rPr lang="en-US" i="0" dirty="0" smtClean="0"/>
              <a:t>distributions is different</a:t>
            </a:r>
          </a:p>
          <a:p>
            <a:r>
              <a:rPr lang="en-US" b="1" i="0" dirty="0" smtClean="0">
                <a:solidFill>
                  <a:srgbClr val="00B0F0"/>
                </a:solidFill>
              </a:rPr>
              <a:t>Clamping </a:t>
            </a:r>
            <a:r>
              <a:rPr lang="en-US" i="0" dirty="0" smtClean="0"/>
              <a:t>allows the algorithm to change the </a:t>
            </a:r>
            <a:r>
              <a:rPr lang="en-US" i="0" dirty="0"/>
              <a:t>weight of the true ground labeled </a:t>
            </a:r>
            <a:r>
              <a:rPr lang="en-US" i="0" dirty="0" smtClean="0"/>
              <a:t>data distribution </a:t>
            </a:r>
            <a:r>
              <a:rPr lang="en-US" i="0" dirty="0"/>
              <a:t>to some </a:t>
            </a:r>
            <a:r>
              <a:rPr lang="en-US" i="0" dirty="0" smtClean="0"/>
              <a:t>degree (𝞪 level)</a:t>
            </a:r>
          </a:p>
          <a:p>
            <a:pPr lvl="1"/>
            <a:r>
              <a:rPr lang="en-US" i="0" dirty="0"/>
              <a:t>Hard clamping (𝞪 = 1), can be </a:t>
            </a:r>
            <a:r>
              <a:rPr lang="en-US" i="0" dirty="0" smtClean="0"/>
              <a:t>modified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Kernel:  </a:t>
            </a:r>
            <a:r>
              <a:rPr lang="en-US" dirty="0" smtClean="0"/>
              <a:t>{ RBF, KNN }</a:t>
            </a:r>
          </a:p>
          <a:p>
            <a:pPr marL="0" indent="0">
              <a:buNone/>
            </a:pPr>
            <a:endParaRPr lang="en-US" i="0" dirty="0" smtClean="0"/>
          </a:p>
          <a:p>
            <a:r>
              <a:rPr lang="en-US" b="1" i="0" dirty="0" smtClean="0">
                <a:solidFill>
                  <a:srgbClr val="00B0F0"/>
                </a:solidFill>
              </a:rPr>
              <a:t>Label Propagation: </a:t>
            </a:r>
          </a:p>
          <a:p>
            <a:pPr lvl="1"/>
            <a:r>
              <a:rPr lang="en-US" i="0" dirty="0" smtClean="0"/>
              <a:t>Uses raw similarity matrix constructed from data</a:t>
            </a:r>
          </a:p>
          <a:p>
            <a:r>
              <a:rPr lang="en-US" b="1" i="0" dirty="0" smtClean="0">
                <a:solidFill>
                  <a:srgbClr val="00B0F0"/>
                </a:solidFill>
              </a:rPr>
              <a:t>Label Spreading: </a:t>
            </a:r>
          </a:p>
          <a:p>
            <a:pPr lvl="1"/>
            <a:r>
              <a:rPr lang="en-US" i="0" dirty="0"/>
              <a:t>M</a:t>
            </a:r>
            <a:r>
              <a:rPr lang="en-US" i="0" dirty="0" smtClean="0"/>
              <a:t>inimizes </a:t>
            </a:r>
            <a:r>
              <a:rPr lang="en-US" i="0" dirty="0"/>
              <a:t>a loss function that has regularization </a:t>
            </a:r>
            <a:r>
              <a:rPr lang="en-US" i="0" dirty="0" smtClean="0"/>
              <a:t>properties (robust to noise)</a:t>
            </a:r>
          </a:p>
          <a:p>
            <a:pPr lvl="1"/>
            <a:r>
              <a:rPr lang="en-US" i="0" dirty="0" smtClean="0"/>
              <a:t>On each iteration, it modifies the matrix and normalize the edge weights by calculating the normalized graph Laplacian matrix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22883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Semi-Supervised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Learning Methods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1187153"/>
          </a:xfrm>
        </p:spPr>
        <p:txBody>
          <a:bodyPr/>
          <a:lstStyle/>
          <a:p>
            <a:r>
              <a:rPr lang="en-US" dirty="0" smtClean="0"/>
              <a:t>The label propagation / spreading algorithm changes the original label of the training data (~ 20%)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Change them back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0148" y="2826767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Label Propagation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909435" y="2826767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Label </a:t>
            </a:r>
            <a:r>
              <a:rPr lang="en-US" b="1" dirty="0" smtClean="0"/>
              <a:t>Spreading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97" y="3011433"/>
            <a:ext cx="4762500" cy="3441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11433"/>
            <a:ext cx="4762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9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Validation Result – Raw Data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186"/>
              </p:ext>
            </p:extLst>
          </p:nvPr>
        </p:nvGraphicFramePr>
        <p:xfrm>
          <a:off x="1605452" y="2659117"/>
          <a:ext cx="4566748" cy="395964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4213"/>
                <a:gridCol w="1464213"/>
                <a:gridCol w="1638322"/>
              </a:tblGrid>
              <a:tr h="47131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% Test Data Borrowed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Alpha 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Testing Error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3363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0.1865</a:t>
                      </a:r>
                      <a:endParaRPr lang="en-US" sz="1400" dirty="0"/>
                    </a:p>
                  </a:txBody>
                  <a:tcPr anchor="ctr"/>
                </a:tc>
              </a:tr>
              <a:tr h="3363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0.1865</a:t>
                      </a:r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0.1889</a:t>
                      </a:r>
                      <a:endParaRPr lang="en-US" sz="1400" dirty="0"/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0.1386</a:t>
                      </a:r>
                      <a:endParaRPr lang="en-US" sz="1400" dirty="0"/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0.1534</a:t>
                      </a:r>
                      <a:endParaRPr lang="en-US" sz="1400" dirty="0"/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0.1590</a:t>
                      </a:r>
                      <a:endParaRPr lang="en-US" sz="1400" dirty="0"/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0.0959</a:t>
                      </a:r>
                      <a:endParaRPr lang="en-US" sz="1400" dirty="0"/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0.1062</a:t>
                      </a:r>
                      <a:endParaRPr lang="en-US" sz="1400" dirty="0"/>
                    </a:p>
                  </a:txBody>
                  <a:tcPr anchor="ctr"/>
                </a:tc>
              </a:tr>
              <a:tr h="395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0.1101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371600" y="1492469"/>
            <a:ext cx="5100516" cy="1166648"/>
          </a:xfrm>
        </p:spPr>
        <p:txBody>
          <a:bodyPr>
            <a:normAutofit fontScale="92500" lnSpcReduction="10000"/>
          </a:bodyPr>
          <a:lstStyle/>
          <a:p>
            <a:r>
              <a:rPr lang="en-US" b="1" i="0" dirty="0" smtClean="0">
                <a:solidFill>
                  <a:srgbClr val="00B0F0"/>
                </a:solidFill>
              </a:rPr>
              <a:t>Label Spreading method</a:t>
            </a:r>
          </a:p>
          <a:p>
            <a:r>
              <a:rPr lang="en-US" i="0" dirty="0" smtClean="0"/>
              <a:t>KNN kernel only</a:t>
            </a:r>
          </a:p>
          <a:p>
            <a:r>
              <a:rPr lang="en-US" dirty="0" smtClean="0"/>
              <a:t>Default ERT model with 1000 estimator</a:t>
            </a:r>
            <a:endParaRPr lang="en-US" i="0" dirty="0" smtClean="0"/>
          </a:p>
        </p:txBody>
      </p:sp>
      <p:sp>
        <p:nvSpPr>
          <p:cNvPr id="6" name="5-Point Star 5"/>
          <p:cNvSpPr/>
          <p:nvPr/>
        </p:nvSpPr>
        <p:spPr>
          <a:xfrm>
            <a:off x="5717932" y="5453541"/>
            <a:ext cx="359675" cy="324037"/>
          </a:xfrm>
          <a:prstGeom prst="star5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2116" y="1492469"/>
            <a:ext cx="2750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Label Propagation method</a:t>
            </a:r>
            <a:endParaRPr 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1459"/>
              </p:ext>
            </p:extLst>
          </p:nvPr>
        </p:nvGraphicFramePr>
        <p:xfrm>
          <a:off x="6472116" y="2659117"/>
          <a:ext cx="4566748" cy="39616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4213"/>
                <a:gridCol w="1464213"/>
                <a:gridCol w="1638322"/>
              </a:tblGrid>
              <a:tr h="5161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% Test Data Borrowed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Alpha 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Testing Error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0.1852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0.1909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0.2015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0.1403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0.1527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0.1692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0.0969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0.1058</a:t>
                      </a:r>
                      <a:endParaRPr lang="en-US" sz="1400" dirty="0"/>
                    </a:p>
                  </a:txBody>
                  <a:tcPr anchor="ctr"/>
                </a:tc>
              </a:tr>
              <a:tr h="382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0.1183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7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and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Problem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3"/>
            <a:ext cx="9601200" cy="4927441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</a:rPr>
              <a:t>Location: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Roosevelt </a:t>
            </a:r>
            <a:r>
              <a:rPr lang="en-US" dirty="0"/>
              <a:t>National Forest of northern </a:t>
            </a:r>
            <a:r>
              <a:rPr lang="en-US" dirty="0" smtClean="0"/>
              <a:t>Colorado</a:t>
            </a:r>
            <a:endParaRPr lang="zh-CN" altLang="en-US" dirty="0" smtClean="0"/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Data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</a:rPr>
              <a:t>Source: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Geological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r>
              <a:rPr lang="zh-CN" altLang="en-US" dirty="0" smtClean="0"/>
              <a:t> </a:t>
            </a:r>
            <a:r>
              <a:rPr lang="en-US" altLang="zh-CN" dirty="0" smtClean="0"/>
              <a:t>(USGS)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(USFS)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Training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</a:rPr>
              <a:t>Set: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dirty="0" smtClean="0"/>
              <a:t>15,120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observations</a:t>
            </a:r>
            <a:endParaRPr lang="zh-CN" altLang="en-US" dirty="0" smtClean="0"/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Testing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</a:rPr>
              <a:t>Set: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dirty="0" smtClean="0"/>
              <a:t>565,892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observations</a:t>
            </a:r>
            <a:endParaRPr lang="zh-CN" altLang="en-US" dirty="0" smtClean="0"/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Observation: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dirty="0" smtClean="0"/>
              <a:t>30m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30m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patch</a:t>
            </a:r>
            <a:endParaRPr lang="zh-CN" altLang="en-US" dirty="0" smtClean="0"/>
          </a:p>
          <a:p>
            <a:endParaRPr lang="zh-CN" altLang="en-US" b="1" dirty="0" smtClean="0">
              <a:solidFill>
                <a:srgbClr val="00B0F0"/>
              </a:solidFill>
            </a:endParaRPr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Goal: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predominant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kind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cover</a:t>
            </a:r>
            <a:endParaRPr lang="zh-CN" alt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68596" y="3055549"/>
            <a:ext cx="1080655" cy="1080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365630" y="3058228"/>
            <a:ext cx="1555" cy="10738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459542" y="2693945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30m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83564" y="3456637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/>
              <a:t>30m</a:t>
            </a:r>
            <a:endParaRPr lang="en-US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170152" y="2970944"/>
            <a:ext cx="10790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389671" y="3051393"/>
            <a:ext cx="1080655" cy="1080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89671" y="4778434"/>
            <a:ext cx="1080655" cy="1080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68596" y="4786746"/>
            <a:ext cx="1080655" cy="1080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20093" y="345663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CN" sz="1200" smtClean="0"/>
              <a:t>……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11712" y="518026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CN" sz="1200" smtClean="0"/>
              <a:t>……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 rot="5400000">
            <a:off x="7722249" y="431674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CN" sz="1200" smtClean="0"/>
              <a:t>……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5400000">
            <a:off x="9593001" y="431674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CN" sz="1200" smtClean="0"/>
              <a:t>……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07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Kaggle Result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077635"/>
              </p:ext>
            </p:extLst>
          </p:nvPr>
        </p:nvGraphicFramePr>
        <p:xfrm>
          <a:off x="1103921" y="2103697"/>
          <a:ext cx="9601198" cy="4586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82358"/>
                <a:gridCol w="2459420"/>
                <a:gridCol w="2459420"/>
              </a:tblGrid>
              <a:tr h="4189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Score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Rank (out</a:t>
                      </a:r>
                      <a:r>
                        <a:rPr lang="en-US" sz="1400" b="1" baseline="0" dirty="0" smtClean="0"/>
                        <a:t> of 1694)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1894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ERT + raw data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0.75793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591</a:t>
                      </a:r>
                      <a:endParaRPr lang="en-US" dirty="0"/>
                    </a:p>
                  </a:txBody>
                  <a:tcPr anchor="ctr"/>
                </a:tc>
              </a:tr>
              <a:tr h="41894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GB + raw data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0.72622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1074</a:t>
                      </a:r>
                      <a:endParaRPr lang="en-US" dirty="0"/>
                    </a:p>
                  </a:txBody>
                  <a:tcPr anchor="ctr"/>
                </a:tc>
              </a:tr>
              <a:tr h="418949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ERT +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2-way interaction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0.77803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368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894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ERT</a:t>
                      </a:r>
                      <a:r>
                        <a:rPr lang="en-US" sz="1400" baseline="0" dirty="0" smtClean="0"/>
                        <a:t> + 3-way interaction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0.75972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540</a:t>
                      </a:r>
                      <a:endParaRPr lang="en-US" dirty="0"/>
                    </a:p>
                  </a:txBody>
                  <a:tcPr anchor="ctr"/>
                </a:tc>
              </a:tr>
              <a:tr h="418949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ERT</a:t>
                      </a:r>
                      <a:r>
                        <a:rPr lang="en-US" sz="1400" b="1" baseline="0" dirty="0" smtClean="0">
                          <a:solidFill>
                            <a:srgbClr val="00B0F0"/>
                          </a:solidFill>
                        </a:rPr>
                        <a:t> + 3-way interaction + best feature importance filter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0.77985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362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4940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Semi-Sup Label Spreading +</a:t>
                      </a:r>
                      <a:r>
                        <a:rPr lang="en-US" sz="1400" baseline="0" dirty="0" smtClean="0"/>
                        <a:t> raw data + borrow 20% + alpha 1.0 + ERT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0.65952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1349</a:t>
                      </a:r>
                      <a:endParaRPr lang="en-US" dirty="0"/>
                    </a:p>
                  </a:txBody>
                  <a:tcPr anchor="ctr"/>
                </a:tc>
              </a:tr>
              <a:tr h="494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Semi-Sup Label Spreading +</a:t>
                      </a:r>
                      <a:r>
                        <a:rPr lang="en-US" sz="1400" baseline="0" dirty="0" smtClean="0"/>
                        <a:t> raw data + borrow 50% + alpha 1.0 + ERT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0.73131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1022</a:t>
                      </a:r>
                      <a:endParaRPr lang="en-US" dirty="0"/>
                    </a:p>
                  </a:txBody>
                  <a:tcPr anchor="ctr"/>
                </a:tc>
              </a:tr>
              <a:tr h="494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Semi-Sup Label Spreading +</a:t>
                      </a:r>
                      <a:r>
                        <a:rPr lang="en-US" sz="1400" baseline="0" dirty="0" smtClean="0"/>
                        <a:t> 2-way interaction data + borrow 50% + alpha 1.0 + ERT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0.73125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1022</a:t>
                      </a:r>
                      <a:endParaRPr lang="en-US" dirty="0"/>
                    </a:p>
                  </a:txBody>
                  <a:tcPr anchor="ctr"/>
                </a:tc>
              </a:tr>
              <a:tr h="494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Semi-Sup Label Spreading +</a:t>
                      </a:r>
                      <a:r>
                        <a:rPr lang="en-US" sz="1400" baseline="0" dirty="0" smtClean="0"/>
                        <a:t> 2-way interaction data + borrow 100% + alpha 1.0 + ERT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0.77320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29" y="10510"/>
            <a:ext cx="3478923" cy="21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579" y="2735317"/>
            <a:ext cx="9601200" cy="953814"/>
          </a:xfrm>
        </p:spPr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Thank you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3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3814"/>
          </a:xfrm>
        </p:spPr>
        <p:txBody>
          <a:bodyPr/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and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Problem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3"/>
            <a:ext cx="9601200" cy="4561681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Predictors</a:t>
            </a:r>
            <a:r>
              <a:rPr lang="zh-CN" altLang="en-US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(12):</a:t>
            </a:r>
            <a:endParaRPr lang="zh-CN" altLang="en-US" b="1" dirty="0" smtClean="0">
              <a:solidFill>
                <a:srgbClr val="00B0F0"/>
              </a:solidFill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en-US" altLang="zh-CN" b="1" i="0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Numerical:</a:t>
            </a:r>
            <a:r>
              <a:rPr lang="zh-CN" altLang="en-US" b="1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elevation,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aspect,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slope,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horizontal/vertical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distance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to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hydrology,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horizontal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distance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to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road/wildfire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ignition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points,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hillshade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at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9AM-12PM-3PM</a:t>
            </a:r>
            <a:endParaRPr lang="zh-CN" altLang="en-US" i="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en-US" altLang="zh-CN" b="1" i="0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Indicator:</a:t>
            </a:r>
            <a:r>
              <a:rPr lang="zh-CN" altLang="en-US" b="1" i="0" dirty="0" smtClean="0">
                <a:solidFill>
                  <a:srgbClr val="00B0F0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wilderness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area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designation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(4)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and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soil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type</a:t>
            </a:r>
            <a:r>
              <a:rPr lang="zh-CN" altLang="en-US" i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i="0" dirty="0" smtClean="0">
                <a:latin typeface="Garamond" charset="0"/>
                <a:ea typeface="Garamond" charset="0"/>
                <a:cs typeface="Garamond" charset="0"/>
              </a:rPr>
              <a:t>(40)</a:t>
            </a:r>
            <a:endParaRPr lang="zh-CN" altLang="en-US" i="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altLang="zh-CN" b="1" dirty="0" smtClean="0">
                <a:solidFill>
                  <a:srgbClr val="00B0F0"/>
                </a:solidFill>
              </a:rPr>
              <a:t>Labels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</a:rPr>
              <a:t>(7):</a:t>
            </a:r>
            <a:endParaRPr lang="zh-CN" altLang="en-US" b="1" dirty="0" smtClean="0">
              <a:solidFill>
                <a:srgbClr val="00B0F0"/>
              </a:solidFill>
            </a:endParaRPr>
          </a:p>
          <a:p>
            <a:pPr lvl="1"/>
            <a:r>
              <a:rPr lang="en-US" altLang="zh-CN" dirty="0" smtClean="0"/>
              <a:t>Spruce/Fir</a:t>
            </a:r>
            <a:endParaRPr lang="zh-CN" altLang="en-US" dirty="0"/>
          </a:p>
          <a:p>
            <a:pPr lvl="1"/>
            <a:r>
              <a:rPr lang="en-US" altLang="zh-CN" dirty="0" err="1"/>
              <a:t>Lodgepole</a:t>
            </a:r>
            <a:r>
              <a:rPr lang="zh-CN" altLang="en-US" dirty="0"/>
              <a:t> </a:t>
            </a:r>
            <a:r>
              <a:rPr lang="en-US" altLang="zh-CN" dirty="0"/>
              <a:t>Pine</a:t>
            </a:r>
            <a:endParaRPr lang="zh-CN" altLang="en-US" dirty="0"/>
          </a:p>
          <a:p>
            <a:pPr lvl="1"/>
            <a:r>
              <a:rPr lang="en-US" altLang="zh-CN" dirty="0" err="1"/>
              <a:t>Ponderose</a:t>
            </a:r>
            <a:r>
              <a:rPr lang="zh-CN" altLang="en-US" dirty="0"/>
              <a:t> </a:t>
            </a:r>
            <a:r>
              <a:rPr lang="en-US" altLang="zh-CN" dirty="0"/>
              <a:t>Pine</a:t>
            </a:r>
            <a:endParaRPr lang="zh-CN" altLang="en-US" dirty="0"/>
          </a:p>
          <a:p>
            <a:pPr lvl="1"/>
            <a:r>
              <a:rPr lang="en-US" altLang="zh-CN" dirty="0"/>
              <a:t>Cottonwood/Willow</a:t>
            </a:r>
            <a:endParaRPr lang="zh-CN" altLang="en-US" dirty="0"/>
          </a:p>
          <a:p>
            <a:pPr lvl="1"/>
            <a:r>
              <a:rPr lang="en-US" altLang="zh-CN" dirty="0"/>
              <a:t>Aspen</a:t>
            </a:r>
            <a:endParaRPr lang="zh-CN" altLang="en-US" dirty="0"/>
          </a:p>
          <a:p>
            <a:pPr lvl="1"/>
            <a:r>
              <a:rPr lang="en-US" altLang="zh-CN" dirty="0"/>
              <a:t>Douglas-fir</a:t>
            </a:r>
            <a:endParaRPr lang="zh-CN" altLang="en-US" dirty="0"/>
          </a:p>
          <a:p>
            <a:pPr lvl="1"/>
            <a:r>
              <a:rPr lang="en-US" altLang="zh-CN" dirty="0" err="1" smtClean="0"/>
              <a:t>Krummholz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19" y="4660151"/>
            <a:ext cx="6853864" cy="1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98516"/>
            <a:ext cx="9601200" cy="104109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Exploratory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b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zh-CN" altLang="en-US" sz="3200" b="1" dirty="0">
                <a:latin typeface="Garamond" charset="0"/>
                <a:ea typeface="Garamond" charset="0"/>
                <a:cs typeface="Garamond" charset="0"/>
              </a:rPr>
              <a:t>	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		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–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Distribution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of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Predictors</a:t>
            </a:r>
            <a:endParaRPr lang="en-US" sz="320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5002924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Histograms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of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all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the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numerical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predictors</a:t>
            </a:r>
            <a:endParaRPr lang="zh-CN" alt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sz="1800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sz="1800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sz="1800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buNone/>
            </a:pPr>
            <a:endParaRPr lang="zh-CN" alt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buNone/>
            </a:pPr>
            <a:endParaRPr lang="zh-CN" alt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altLang="zh-CN" sz="18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altLang="zh-CN" sz="1800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We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might want to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b="1" dirty="0" smtClean="0">
                <a:latin typeface="Garamond" charset="0"/>
                <a:ea typeface="Garamond" charset="0"/>
                <a:cs typeface="Garamond" charset="0"/>
              </a:rPr>
              <a:t>normalize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and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b="1" dirty="0" smtClean="0">
                <a:latin typeface="Garamond" charset="0"/>
                <a:ea typeface="Garamond" charset="0"/>
                <a:cs typeface="Garamond" charset="0"/>
              </a:rPr>
              <a:t>transform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some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of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the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variables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so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that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they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look</a:t>
            </a:r>
            <a:r>
              <a:rPr lang="zh-CN" altLang="en-US" sz="18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800" dirty="0" smtClean="0">
                <a:latin typeface="Garamond" charset="0"/>
                <a:ea typeface="Garamond" charset="0"/>
                <a:cs typeface="Garamond" charset="0"/>
              </a:rPr>
              <a:t>normal</a:t>
            </a: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75" y="1980178"/>
            <a:ext cx="7372450" cy="41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8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2469"/>
            <a:ext cx="9601200" cy="5249767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Selected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scatterplots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of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Aspect vs. Elevation,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colored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by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labels</a:t>
            </a:r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altLang="zh-CN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altLang="zh-CN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Predictors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can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be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significant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when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predicting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the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labels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619298"/>
            <a:ext cx="9601200" cy="9538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Exploratory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			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–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Scatter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Plots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Between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Predictors</a:t>
            </a:r>
            <a:endParaRPr lang="en-US" sz="3200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03" y="1827155"/>
            <a:ext cx="7233394" cy="458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2469"/>
            <a:ext cx="9601200" cy="5249767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Selected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scatterplots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of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err="1" smtClean="0">
                <a:latin typeface="Garamond" charset="0"/>
                <a:ea typeface="Garamond" charset="0"/>
                <a:cs typeface="Garamond" charset="0"/>
              </a:rPr>
              <a:t>H_Dist_Fire_Points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 vs. </a:t>
            </a:r>
            <a:r>
              <a:rPr lang="en-US" altLang="zh-CN" dirty="0" err="1" smtClean="0">
                <a:latin typeface="Garamond" charset="0"/>
                <a:ea typeface="Garamond" charset="0"/>
                <a:cs typeface="Garamond" charset="0"/>
              </a:rPr>
              <a:t>H_Dist_Roadways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,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colored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by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labels</a:t>
            </a:r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>
              <a:latin typeface="Garamond" charset="0"/>
              <a:ea typeface="Garamond" charset="0"/>
              <a:cs typeface="Garamond" charset="0"/>
            </a:endParaRPr>
          </a:p>
          <a:p>
            <a:endParaRPr lang="zh-CN" altLang="en-US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altLang="zh-CN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altLang="zh-CN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buNone/>
            </a:pPr>
            <a:endParaRPr lang="en-US" altLang="zh-CN" dirty="0" smtClean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619298"/>
            <a:ext cx="9601200" cy="9538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Exploratory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			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–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Scatter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Plots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Between</a:t>
            </a:r>
            <a:r>
              <a:rPr lang="zh-CN" altLang="en-US" sz="3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200" b="1" dirty="0" smtClean="0">
                <a:latin typeface="Garamond" charset="0"/>
                <a:ea typeface="Garamond" charset="0"/>
                <a:cs typeface="Garamond" charset="0"/>
              </a:rPr>
              <a:t>Predictors</a:t>
            </a:r>
            <a:endParaRPr lang="en-US" sz="3200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61" y="1846380"/>
            <a:ext cx="7848035" cy="49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21" y="1322158"/>
            <a:ext cx="7242880" cy="5493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79924"/>
            <a:ext cx="9601200" cy="1099741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Exploratory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r>
              <a:rPr lang="zh-CN" altLang="en-US" sz="30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30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			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–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Relationship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with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Labels</a:t>
            </a:r>
            <a:endParaRPr lang="en-US" sz="300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227786"/>
          </a:xfrm>
        </p:spPr>
        <p:txBody>
          <a:bodyPr/>
          <a:lstStyle/>
          <a:p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Soil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Types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9426633" y="6027349"/>
            <a:ext cx="872836" cy="768305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36081" y="1452242"/>
            <a:ext cx="811875" cy="725694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02183" y="3676911"/>
            <a:ext cx="872836" cy="768305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27" y="1248271"/>
            <a:ext cx="7395496" cy="5589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79924"/>
            <a:ext cx="9601200" cy="1099741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Exploratory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Data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r>
              <a:rPr lang="zh-CN" altLang="en-US" sz="30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zh-CN" altLang="en-US" sz="30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			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–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Relationship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with</a:t>
            </a:r>
            <a:r>
              <a:rPr lang="zh-CN" altLang="en-US" sz="3000" b="1" dirty="0" smtClean="0">
                <a:latin typeface="Garamond" charset="0"/>
                <a:ea typeface="Garamond" charset="0"/>
                <a:cs typeface="Garamond" charset="0"/>
              </a:rPr>
              <a:t>  </a:t>
            </a:r>
            <a:r>
              <a:rPr lang="en-US" altLang="zh-CN" sz="3000" b="1" dirty="0" smtClean="0">
                <a:latin typeface="Garamond" charset="0"/>
                <a:ea typeface="Garamond" charset="0"/>
                <a:cs typeface="Garamond" charset="0"/>
              </a:rPr>
              <a:t>Labels</a:t>
            </a:r>
            <a:endParaRPr lang="en-US" sz="300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9614"/>
            <a:ext cx="9601200" cy="4227786"/>
          </a:xfrm>
        </p:spPr>
        <p:txBody>
          <a:bodyPr/>
          <a:lstStyle/>
          <a:p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Wilderness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</a:p>
          <a:p>
            <a:pPr marL="0" indent="0">
              <a:buNone/>
            </a:pPr>
            <a:r>
              <a:rPr lang="zh-CN" altLang="en-US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   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Types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57322" y="4169295"/>
            <a:ext cx="1937106" cy="2668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49817" y="1625063"/>
            <a:ext cx="656706" cy="2384283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8104</TotalTime>
  <Words>1241</Words>
  <Application>Microsoft Macintosh PowerPoint</Application>
  <PresentationFormat>Widescreen</PresentationFormat>
  <Paragraphs>457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DengXian</vt:lpstr>
      <vt:lpstr>Franklin Gothic Book</vt:lpstr>
      <vt:lpstr>Garamond</vt:lpstr>
      <vt:lpstr>Wingdings</vt:lpstr>
      <vt:lpstr>华文楷体</vt:lpstr>
      <vt:lpstr>Crop</vt:lpstr>
      <vt:lpstr>Stat 441 Presentation  Past Kaggle Competition Forest Cover Type Prediction</vt:lpstr>
      <vt:lpstr>Outline</vt:lpstr>
      <vt:lpstr>Data and Problem</vt:lpstr>
      <vt:lpstr>Data and Problem</vt:lpstr>
      <vt:lpstr>Exploratory Data Analysis     – Distribution of Predictors</vt:lpstr>
      <vt:lpstr>PowerPoint Presentation</vt:lpstr>
      <vt:lpstr>PowerPoint Presentation</vt:lpstr>
      <vt:lpstr>Exploratory Data Analysis    – Relationship with  Labels</vt:lpstr>
      <vt:lpstr>Exploratory Data Analysis    – Relationship with  Labels</vt:lpstr>
      <vt:lpstr>Exploratory Data Analysis</vt:lpstr>
      <vt:lpstr>PCA – 2D</vt:lpstr>
      <vt:lpstr>PCA – 3D</vt:lpstr>
      <vt:lpstr>LDA – 2D &amp; 3D</vt:lpstr>
      <vt:lpstr>Supervised Learning Methods</vt:lpstr>
      <vt:lpstr>Pros and Cons</vt:lpstr>
      <vt:lpstr>Analysis Flow</vt:lpstr>
      <vt:lpstr>Model Error Rate with Default Parameters</vt:lpstr>
      <vt:lpstr>Grid Search - Parameters</vt:lpstr>
      <vt:lpstr>Grid Search – ERT</vt:lpstr>
      <vt:lpstr>Grid Search – GB</vt:lpstr>
      <vt:lpstr>Parameter Creation</vt:lpstr>
      <vt:lpstr>Grid Search – ERT Interaction</vt:lpstr>
      <vt:lpstr>3-Way Interaction – Feature Importance</vt:lpstr>
      <vt:lpstr>Semi-Supervised Learning Methods</vt:lpstr>
      <vt:lpstr>Distribution of Numerical Variables</vt:lpstr>
      <vt:lpstr>Semi-Supervised Learning Methods</vt:lpstr>
      <vt:lpstr>Semi-Supervised Learning Methods</vt:lpstr>
      <vt:lpstr>Semi-Supervised Learning Methods</vt:lpstr>
      <vt:lpstr>Validation Result – Raw Data</vt:lpstr>
      <vt:lpstr>Kaggle Result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441 Presentation  Past Kaggle Competition Forest Cover Type Prediction</dc:title>
  <dc:creator>Yilun Zhang</dc:creator>
  <cp:lastModifiedBy>Yilun Zhang</cp:lastModifiedBy>
  <cp:revision>805</cp:revision>
  <cp:lastPrinted>2015-12-03T15:54:32Z</cp:lastPrinted>
  <dcterms:created xsi:type="dcterms:W3CDTF">2015-11-19T02:16:21Z</dcterms:created>
  <dcterms:modified xsi:type="dcterms:W3CDTF">2015-12-07T21:32:50Z</dcterms:modified>
</cp:coreProperties>
</file>